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79" r:id="rId3"/>
    <p:sldId id="289" r:id="rId4"/>
    <p:sldId id="278" r:id="rId5"/>
    <p:sldId id="280" r:id="rId6"/>
    <p:sldId id="285" r:id="rId7"/>
    <p:sldId id="281" r:id="rId8"/>
    <p:sldId id="283" r:id="rId9"/>
    <p:sldId id="284" r:id="rId10"/>
    <p:sldId id="287" r:id="rId11"/>
    <p:sldId id="259" r:id="rId12"/>
    <p:sldId id="286" r:id="rId13"/>
    <p:sldId id="299" r:id="rId14"/>
    <p:sldId id="296" r:id="rId15"/>
    <p:sldId id="300" r:id="rId16"/>
    <p:sldId id="298" r:id="rId17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2944" autoAdjust="0"/>
  </p:normalViewPr>
  <p:slideViewPr>
    <p:cSldViewPr snapToGrid="0">
      <p:cViewPr varScale="1">
        <p:scale>
          <a:sx n="58" d="100"/>
          <a:sy n="58" d="100"/>
        </p:scale>
        <p:origin x="11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4649C-0896-4363-940A-F25AC5983B8C}" type="datetimeFigureOut">
              <a:rPr lang="es-EC" smtClean="0"/>
              <a:t>24/10/2017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947CB-BAF5-457E-B242-EF03B893ECF9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41818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402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980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403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617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928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6A49B-19BA-493F-9658-50DD73EE87D2}" type="datetimeFigureOut">
              <a:rPr lang="es-EC" smtClean="0"/>
              <a:t>24/10/2017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39E0-4DE0-4421-9A22-95A20FBCFD5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66224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6A49B-19BA-493F-9658-50DD73EE87D2}" type="datetimeFigureOut">
              <a:rPr lang="es-EC" smtClean="0"/>
              <a:t>24/10/2017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39E0-4DE0-4421-9A22-95A20FBCFD5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6265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6A49B-19BA-493F-9658-50DD73EE87D2}" type="datetimeFigureOut">
              <a:rPr lang="es-EC" smtClean="0"/>
              <a:t>24/10/2017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39E0-4DE0-4421-9A22-95A20FBCFD5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81788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873600" y="3808200"/>
            <a:ext cx="72400" cy="1589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016000" y="3801767"/>
            <a:ext cx="7216400" cy="1546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64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64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64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64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64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64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64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64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64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30801" y="476665"/>
            <a:ext cx="3811433" cy="12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6056333" y="-6065033"/>
            <a:ext cx="81200" cy="121940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36353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6056333" y="-6065033"/>
            <a:ext cx="81200" cy="121940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72567" y="248433"/>
            <a:ext cx="1269200" cy="126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1572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922700" y="563333"/>
            <a:ext cx="4302400" cy="11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922700" y="2115100"/>
            <a:ext cx="7962000" cy="419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72400" cy="68580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17200" y="117367"/>
            <a:ext cx="871600" cy="87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4391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colo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125900" y="563333"/>
            <a:ext cx="4302400" cy="11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/>
          <p:nvPr/>
        </p:nvSpPr>
        <p:spPr>
          <a:xfrm>
            <a:off x="772000" y="772001"/>
            <a:ext cx="72400" cy="9007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 rot="5400000">
            <a:off x="6056333" y="-6065033"/>
            <a:ext cx="81200" cy="121940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51" name="Shape 5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72567" y="248433"/>
            <a:ext cx="1269200" cy="126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0871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6A49B-19BA-493F-9658-50DD73EE87D2}" type="datetimeFigureOut">
              <a:rPr lang="es-EC" smtClean="0"/>
              <a:t>24/10/2017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39E0-4DE0-4421-9A22-95A20FBCFD5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40755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6A49B-19BA-493F-9658-50DD73EE87D2}" type="datetimeFigureOut">
              <a:rPr lang="es-EC" smtClean="0"/>
              <a:t>24/10/2017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39E0-4DE0-4421-9A22-95A20FBCFD5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955882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6A49B-19BA-493F-9658-50DD73EE87D2}" type="datetimeFigureOut">
              <a:rPr lang="es-EC" smtClean="0"/>
              <a:t>24/10/2017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39E0-4DE0-4421-9A22-95A20FBCFD5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36821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6A49B-19BA-493F-9658-50DD73EE87D2}" type="datetimeFigureOut">
              <a:rPr lang="es-EC" smtClean="0"/>
              <a:t>24/10/2017</a:t>
            </a:fld>
            <a:endParaRPr lang="es-EC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39E0-4DE0-4421-9A22-95A20FBCFD5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70536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6A49B-19BA-493F-9658-50DD73EE87D2}" type="datetimeFigureOut">
              <a:rPr lang="es-EC" smtClean="0"/>
              <a:t>24/10/2017</a:t>
            </a:fld>
            <a:endParaRPr lang="es-EC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39E0-4DE0-4421-9A22-95A20FBCFD5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47782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6A49B-19BA-493F-9658-50DD73EE87D2}" type="datetimeFigureOut">
              <a:rPr lang="es-EC" smtClean="0"/>
              <a:t>24/10/2017</a:t>
            </a:fld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39E0-4DE0-4421-9A22-95A20FBCFD5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7935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6A49B-19BA-493F-9658-50DD73EE87D2}" type="datetimeFigureOut">
              <a:rPr lang="es-EC" smtClean="0"/>
              <a:t>24/10/2017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39E0-4DE0-4421-9A22-95A20FBCFD5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13125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6A49B-19BA-493F-9658-50DD73EE87D2}" type="datetimeFigureOut">
              <a:rPr lang="es-EC" smtClean="0"/>
              <a:t>24/10/2017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939E0-4DE0-4421-9A22-95A20FBCFD5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57603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6A49B-19BA-493F-9658-50DD73EE87D2}" type="datetimeFigureOut">
              <a:rPr lang="es-EC" smtClean="0"/>
              <a:t>24/10/2017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939E0-4DE0-4421-9A22-95A20FBCFD5F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0129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5" r:id="rId14"/>
    <p:sldLayoutId id="214748366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hyperlink" Target="http://www.cookbook-r.com/Graphs/" TargetMode="External"/><Relationship Id="rId4" Type="http://schemas.openxmlformats.org/officeDocument/2006/relationships/hyperlink" Target="http://r-statistics.co/ggplot2-cheatsheet.html#Basic%20plot%20setup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mailto:santiago@rladies.org" TargetMode="External"/><Relationship Id="rId3" Type="http://schemas.openxmlformats.org/officeDocument/2006/relationships/hyperlink" Target="https://twitter.com/rladiesglobal" TargetMode="External"/><Relationship Id="rId7" Type="http://schemas.openxmlformats.org/officeDocument/2006/relationships/hyperlink" Target="mailto:info@rladies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rladies-chicago" TargetMode="External"/><Relationship Id="rId11" Type="http://schemas.openxmlformats.org/officeDocument/2006/relationships/hyperlink" Target="https://rladies.org/directory/" TargetMode="External"/><Relationship Id="rId5" Type="http://schemas.openxmlformats.org/officeDocument/2006/relationships/hyperlink" Target="https://www.meetup.com/rladies-chicago/" TargetMode="External"/><Relationship Id="rId10" Type="http://schemas.openxmlformats.org/officeDocument/2006/relationships/hyperlink" Target="http://rladies.org/" TargetMode="External"/><Relationship Id="rId4" Type="http://schemas.openxmlformats.org/officeDocument/2006/relationships/hyperlink" Target="https://twitter.com/rladieschicago" TargetMode="External"/><Relationship Id="rId9" Type="http://schemas.openxmlformats.org/officeDocument/2006/relationships/hyperlink" Target="mailto:chicago@rladies.or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1016000" y="3801767"/>
            <a:ext cx="7910286" cy="15464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r>
              <a:rPr lang="en" b="1" dirty="0"/>
              <a:t>R-Ladies Santiago</a:t>
            </a:r>
            <a:br>
              <a:rPr lang="en" b="1" dirty="0"/>
            </a:br>
            <a:r>
              <a:rPr lang="en" b="1" dirty="0"/>
              <a:t>Segundo MeetUp 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772000" y="491833"/>
            <a:ext cx="5823600" cy="1267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sz="24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2400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sz="24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endParaRPr sz="2400" dirty="0">
              <a:latin typeface="Courier"/>
              <a:ea typeface="Courier"/>
              <a:cs typeface="Courier"/>
              <a:sym typeface="Courier"/>
            </a:endParaRPr>
          </a:p>
          <a:p>
            <a:r>
              <a:rPr lang="en" sz="2400" dirty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sz="24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r>
              <a:rPr lang="en" sz="2400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sz="24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2400" dirty="0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 sz="2400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‘Santiago'</a:t>
            </a:r>
            <a:r>
              <a:rPr lang="en" sz="2400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" sz="2400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2619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1152742" y="4011317"/>
            <a:ext cx="5442858" cy="1410418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r>
              <a:rPr lang="en" sz="4800" b="1" dirty="0" smtClean="0"/>
              <a:t>Exploración y visualización de datos con R</a:t>
            </a:r>
            <a:endParaRPr lang="en" sz="4800" b="1" dirty="0"/>
          </a:p>
        </p:txBody>
      </p:sp>
      <p:sp>
        <p:nvSpPr>
          <p:cNvPr id="74" name="Shape 74"/>
          <p:cNvSpPr txBox="1"/>
          <p:nvPr/>
        </p:nvSpPr>
        <p:spPr>
          <a:xfrm>
            <a:off x="772000" y="491833"/>
            <a:ext cx="5823600" cy="1267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sz="24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2400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sz="24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endParaRPr sz="2400" dirty="0">
              <a:latin typeface="Courier"/>
              <a:ea typeface="Courier"/>
              <a:cs typeface="Courier"/>
              <a:sym typeface="Courier"/>
            </a:endParaRPr>
          </a:p>
          <a:p>
            <a:r>
              <a:rPr lang="en" sz="2400" dirty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sz="24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r>
              <a:rPr lang="en" sz="2400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sz="24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2400" dirty="0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 sz="2400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‘Santiago'</a:t>
            </a:r>
            <a:r>
              <a:rPr lang="en" sz="2400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" sz="2400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3807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3149000" y="1615667"/>
            <a:ext cx="4884400" cy="1546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2800" dirty="0" smtClean="0">
                <a:solidFill>
                  <a:srgbClr val="88398A"/>
                </a:solidFill>
              </a:rPr>
              <a:t>!Hola!</a:t>
            </a:r>
            <a:endParaRPr lang="en" sz="12800" dirty="0">
              <a:solidFill>
                <a:srgbClr val="88398A"/>
              </a:solidFill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3148999" y="3356933"/>
            <a:ext cx="7794772" cy="2991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600" dirty="0" smtClean="0"/>
              <a:t>        Gabriela Sandoval</a:t>
            </a:r>
          </a:p>
          <a:p>
            <a:pPr>
              <a:spcBef>
                <a:spcPts val="0"/>
              </a:spcBef>
              <a:buNone/>
            </a:pPr>
            <a:r>
              <a:rPr lang="en" sz="3600" dirty="0" smtClean="0"/>
              <a:t>Estudiante Magíster en Estadística - UC </a:t>
            </a:r>
          </a:p>
          <a:p>
            <a:pPr>
              <a:spcBef>
                <a:spcPts val="0"/>
              </a:spcBef>
              <a:buNone/>
            </a:pPr>
            <a:endParaRPr lang="en" sz="3600" dirty="0" smtClean="0"/>
          </a:p>
          <a:p>
            <a:pPr>
              <a:spcBef>
                <a:spcPts val="0"/>
              </a:spcBef>
              <a:buNone/>
            </a:pPr>
            <a:endParaRPr lang="en" sz="3600" dirty="0"/>
          </a:p>
        </p:txBody>
      </p:sp>
      <p:pic>
        <p:nvPicPr>
          <p:cNvPr id="93" name="Shape 93"/>
          <p:cNvPicPr preferRelativeResize="0"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15" y="3070421"/>
            <a:ext cx="1582056" cy="158205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26" name="Picture 2" descr="Resultado de imagen para icono twit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53" y="4555400"/>
            <a:ext cx="777760" cy="77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4258215" y="4713447"/>
            <a:ext cx="2665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dirty="0" smtClean="0"/>
              <a:t>@</a:t>
            </a:r>
            <a:r>
              <a:rPr lang="es-EC" sz="2400" dirty="0" err="1" smtClean="0"/>
              <a:t>GabySandovalM</a:t>
            </a:r>
            <a:endParaRPr lang="es-EC" sz="2400" dirty="0"/>
          </a:p>
        </p:txBody>
      </p:sp>
      <p:pic>
        <p:nvPicPr>
          <p:cNvPr id="1030" name="Picture 6" descr="Resultado de imagen para BANDERA ECUADOR ICO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53" y="3324571"/>
            <a:ext cx="631594" cy="63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10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99"/>
          <p:cNvSpPr txBox="1">
            <a:spLocks/>
          </p:cNvSpPr>
          <p:nvPr/>
        </p:nvSpPr>
        <p:spPr>
          <a:xfrm>
            <a:off x="694101" y="563333"/>
            <a:ext cx="6639243" cy="1143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4800" dirty="0" smtClean="0">
                <a:solidFill>
                  <a:srgbClr val="88398A"/>
                </a:solidFill>
              </a:rPr>
              <a:t>Datos en R</a:t>
            </a:r>
            <a:endParaRPr lang="en" sz="4800" dirty="0">
              <a:solidFill>
                <a:srgbClr val="88398A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847166" y="1678395"/>
            <a:ext cx="34424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800" dirty="0" smtClean="0"/>
              <a:t>Comandos Básicos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800" dirty="0" smtClean="0"/>
              <a:t>Datos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2800" dirty="0" smtClean="0"/>
              <a:t>Vectores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2800" dirty="0" smtClean="0"/>
              <a:t>Matrices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2800" dirty="0" smtClean="0"/>
              <a:t>Factores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2800" dirty="0" smtClean="0"/>
              <a:t>Data </a:t>
            </a:r>
            <a:r>
              <a:rPr lang="es-EC" sz="2800" dirty="0" err="1" smtClean="0"/>
              <a:t>Frames</a:t>
            </a:r>
            <a:endParaRPr lang="es-EC" sz="28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2800" dirty="0" smtClean="0"/>
              <a:t>Listas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800" dirty="0" smtClean="0"/>
              <a:t>Cargar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800" dirty="0" smtClean="0"/>
              <a:t>Exportar datos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C" sz="2800" dirty="0"/>
          </a:p>
        </p:txBody>
      </p:sp>
      <p:sp>
        <p:nvSpPr>
          <p:cNvPr id="4" name="Shape 199"/>
          <p:cNvSpPr txBox="1">
            <a:spLocks/>
          </p:cNvSpPr>
          <p:nvPr/>
        </p:nvSpPr>
        <p:spPr>
          <a:xfrm>
            <a:off x="5297472" y="568803"/>
            <a:ext cx="6639243" cy="1383272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sz="4800" dirty="0" smtClean="0">
                <a:solidFill>
                  <a:srgbClr val="88398A"/>
                </a:solidFill>
              </a:rPr>
              <a:t>Análisis exploratorio</a:t>
            </a:r>
            <a:endParaRPr lang="en" sz="4800" dirty="0">
              <a:solidFill>
                <a:srgbClr val="88398A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765185" y="1678395"/>
            <a:ext cx="43604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800" dirty="0" smtClean="0"/>
              <a:t>Información general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800" dirty="0" smtClean="0"/>
              <a:t>Estadística descriptiva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800" dirty="0" smtClean="0"/>
              <a:t>Agrupar, ordenar y particionar datos</a:t>
            </a:r>
            <a:endParaRPr lang="es-EC" sz="2800" dirty="0"/>
          </a:p>
        </p:txBody>
      </p:sp>
      <p:sp>
        <p:nvSpPr>
          <p:cNvPr id="6" name="Shape 199"/>
          <p:cNvSpPr txBox="1">
            <a:spLocks/>
          </p:cNvSpPr>
          <p:nvPr/>
        </p:nvSpPr>
        <p:spPr>
          <a:xfrm>
            <a:off x="5361104" y="3754768"/>
            <a:ext cx="6639243" cy="1143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4800" dirty="0" smtClean="0">
                <a:solidFill>
                  <a:srgbClr val="88398A"/>
                </a:solidFill>
              </a:rPr>
              <a:t>Gráficos con R</a:t>
            </a:r>
            <a:endParaRPr lang="en" sz="4800" dirty="0">
              <a:solidFill>
                <a:srgbClr val="88398A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765185" y="4603869"/>
            <a:ext cx="43604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800" dirty="0" smtClean="0"/>
              <a:t>Gráficos básicos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800" dirty="0" smtClean="0"/>
              <a:t>Agrupar gráficos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800" dirty="0" smtClean="0"/>
              <a:t>Guardar gráficos</a:t>
            </a:r>
            <a:endParaRPr lang="es-EC" sz="2800" dirty="0"/>
          </a:p>
        </p:txBody>
      </p:sp>
    </p:spTree>
    <p:extLst>
      <p:ext uri="{BB962C8B-B14F-4D97-AF65-F5344CB8AC3E}">
        <p14:creationId xmlns:p14="http://schemas.microsoft.com/office/powerpoint/2010/main" val="299859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99"/>
          <p:cNvSpPr txBox="1">
            <a:spLocks/>
          </p:cNvSpPr>
          <p:nvPr/>
        </p:nvSpPr>
        <p:spPr>
          <a:xfrm>
            <a:off x="922700" y="563333"/>
            <a:ext cx="6639243" cy="1143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sz="4800" dirty="0" err="1" smtClean="0">
                <a:solidFill>
                  <a:srgbClr val="88398A"/>
                </a:solidFill>
              </a:rPr>
              <a:t>Cheat</a:t>
            </a:r>
            <a:r>
              <a:rPr lang="es-EC" sz="4800" dirty="0" smtClean="0">
                <a:solidFill>
                  <a:srgbClr val="88398A"/>
                </a:solidFill>
              </a:rPr>
              <a:t> </a:t>
            </a:r>
            <a:r>
              <a:rPr lang="es-EC" sz="4800" dirty="0" err="1" smtClean="0">
                <a:solidFill>
                  <a:srgbClr val="88398A"/>
                </a:solidFill>
              </a:rPr>
              <a:t>sheet</a:t>
            </a:r>
            <a:endParaRPr lang="en" sz="4800" dirty="0">
              <a:solidFill>
                <a:srgbClr val="88398A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36" y="1425113"/>
            <a:ext cx="8410366" cy="479280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077498" y="2227810"/>
            <a:ext cx="26933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dirty="0" smtClean="0"/>
              <a:t>Todo el material se compartirá en el </a:t>
            </a:r>
            <a:r>
              <a:rPr lang="es-EC" sz="2400" dirty="0" err="1" smtClean="0"/>
              <a:t>GitHub</a:t>
            </a:r>
            <a:r>
              <a:rPr lang="es-EC" sz="2400" dirty="0" smtClean="0"/>
              <a:t> de </a:t>
            </a:r>
          </a:p>
          <a:p>
            <a:r>
              <a:rPr lang="es-EC" sz="2400" dirty="0" smtClean="0"/>
              <a:t>R-Ladies Santiago</a:t>
            </a:r>
            <a:endParaRPr lang="es-EC" sz="2400" dirty="0"/>
          </a:p>
        </p:txBody>
      </p:sp>
    </p:spTree>
    <p:extLst>
      <p:ext uri="{BB962C8B-B14F-4D97-AF65-F5344CB8AC3E}">
        <p14:creationId xmlns:p14="http://schemas.microsoft.com/office/powerpoint/2010/main" val="49706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99"/>
          <p:cNvSpPr txBox="1">
            <a:spLocks/>
          </p:cNvSpPr>
          <p:nvPr/>
        </p:nvSpPr>
        <p:spPr>
          <a:xfrm>
            <a:off x="922700" y="563333"/>
            <a:ext cx="6639243" cy="1143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sz="4800" dirty="0" smtClean="0">
                <a:solidFill>
                  <a:srgbClr val="88398A"/>
                </a:solidFill>
              </a:rPr>
              <a:t>Referencias</a:t>
            </a:r>
            <a:endParaRPr lang="en" sz="4800" dirty="0">
              <a:solidFill>
                <a:srgbClr val="88398A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91" y="1524205"/>
            <a:ext cx="2567646" cy="348904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346" y="1524204"/>
            <a:ext cx="2489737" cy="348904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122065" y="2967656"/>
            <a:ext cx="281524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C" sz="2400" dirty="0" smtClean="0"/>
              <a:t>Y mucho material en internet… </a:t>
            </a:r>
          </a:p>
          <a:p>
            <a:pPr algn="just"/>
            <a:r>
              <a:rPr lang="es-EC" sz="2400" dirty="0" smtClean="0"/>
              <a:t>Recomendaciones: </a:t>
            </a:r>
          </a:p>
          <a:p>
            <a:endParaRPr lang="es-EC" sz="1600" dirty="0"/>
          </a:p>
          <a:p>
            <a:r>
              <a:rPr lang="es-EC" sz="1600" dirty="0" smtClean="0">
                <a:hlinkClick r:id="rId4"/>
              </a:rPr>
              <a:t>http</a:t>
            </a:r>
            <a:r>
              <a:rPr lang="es-EC" sz="1600" dirty="0">
                <a:hlinkClick r:id="rId4"/>
              </a:rPr>
              <a:t>://</a:t>
            </a:r>
            <a:r>
              <a:rPr lang="es-EC" sz="1600" dirty="0" smtClean="0">
                <a:hlinkClick r:id="rId4"/>
              </a:rPr>
              <a:t>r-statistics.co/ggplot2-cheatsheet.html#Basic%20plot%20setup</a:t>
            </a:r>
            <a:endParaRPr lang="es-EC" sz="1600" dirty="0" smtClean="0"/>
          </a:p>
          <a:p>
            <a:endParaRPr lang="es-EC" sz="1600" dirty="0"/>
          </a:p>
          <a:p>
            <a:r>
              <a:rPr lang="es-EC" sz="1600" dirty="0">
                <a:hlinkClick r:id="rId5"/>
              </a:rPr>
              <a:t>http://www.cookbook-r.com/Graphs</a:t>
            </a:r>
            <a:r>
              <a:rPr lang="es-EC" sz="1600" dirty="0" smtClean="0">
                <a:hlinkClick r:id="rId5"/>
              </a:rPr>
              <a:t>/</a:t>
            </a:r>
            <a:endParaRPr lang="es-EC" sz="1600" dirty="0" smtClean="0"/>
          </a:p>
          <a:p>
            <a:endParaRPr lang="es-EC" sz="16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819" y="1428813"/>
            <a:ext cx="2524247" cy="367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6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524147" y="3020498"/>
            <a:ext cx="94067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88398A"/>
                </a:solidFill>
                <a:effectLst/>
                <a:uLnTx/>
                <a:uFillTx/>
                <a:latin typeface="Helvetica Neue"/>
                <a:sym typeface="Helvetica Neue"/>
              </a:rPr>
              <a:t>Anímate a presentar en las próximas</a:t>
            </a:r>
            <a:r>
              <a:rPr kumimoji="0" lang="es-ES" sz="3200" b="1" i="0" u="none" strike="noStrike" kern="0" cap="none" spc="0" normalizeH="0" noProof="0" dirty="0" smtClean="0">
                <a:ln>
                  <a:noFill/>
                </a:ln>
                <a:solidFill>
                  <a:srgbClr val="88398A"/>
                </a:solidFill>
                <a:effectLst/>
                <a:uLnTx/>
                <a:uFillTx/>
                <a:latin typeface="Helvetica Neue"/>
                <a:sym typeface="Helvetica Neue"/>
              </a:rPr>
              <a:t> reuniones</a:t>
            </a:r>
            <a:endParaRPr kumimoji="0" lang="es-EC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7326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99"/>
          <p:cNvSpPr txBox="1">
            <a:spLocks/>
          </p:cNvSpPr>
          <p:nvPr/>
        </p:nvSpPr>
        <p:spPr>
          <a:xfrm>
            <a:off x="922700" y="563333"/>
            <a:ext cx="6639243" cy="1143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sz="4800" dirty="0" smtClean="0">
                <a:solidFill>
                  <a:srgbClr val="88398A"/>
                </a:solidFill>
              </a:rPr>
              <a:t>ggplot2</a:t>
            </a:r>
            <a:endParaRPr lang="en" sz="4800" dirty="0">
              <a:solidFill>
                <a:srgbClr val="88398A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988" y="1706533"/>
            <a:ext cx="3319556" cy="485535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033608" y="1706533"/>
            <a:ext cx="44029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800" dirty="0" smtClean="0"/>
              <a:t>Se basa en el concepto de  gramática de gráficos.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800" dirty="0" smtClean="0"/>
              <a:t>Usa: datos, coordenadas y objetos geométricos.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800" dirty="0" smtClean="0"/>
              <a:t>Permite configurar todos los atributos de un gráfico.</a:t>
            </a:r>
          </a:p>
        </p:txBody>
      </p:sp>
    </p:spTree>
    <p:extLst>
      <p:ext uri="{BB962C8B-B14F-4D97-AF65-F5344CB8AC3E}">
        <p14:creationId xmlns:p14="http://schemas.microsoft.com/office/powerpoint/2010/main" val="338094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52450" y="6858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800" b="1" dirty="0" smtClean="0"/>
              <a:t>R-Ladies Santiago cuenta con el apoyo de:</a:t>
            </a:r>
            <a:endParaRPr lang="es-EC" sz="2800" b="1" dirty="0"/>
          </a:p>
        </p:txBody>
      </p:sp>
      <p:pic>
        <p:nvPicPr>
          <p:cNvPr id="4" name="Picture 4" descr="Resultado de imagen para entel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35" y="1622789"/>
            <a:ext cx="3466728" cy="84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Resultado de imagen para facultad de matematicca u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35" y="2882439"/>
            <a:ext cx="3070855" cy="99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esultado de imagen para ib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319" y="1647728"/>
            <a:ext cx="3119967" cy="114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552" y="5213307"/>
            <a:ext cx="1590675" cy="1414857"/>
          </a:xfrm>
          <a:prstGeom prst="rect">
            <a:avLst/>
          </a:prstGeom>
        </p:spPr>
      </p:pic>
      <p:pic>
        <p:nvPicPr>
          <p:cNvPr id="8" name="Shape 93"/>
          <p:cNvPicPr preferRelativeResize="0"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637" y="5223795"/>
            <a:ext cx="1354304" cy="1278605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CuadroTexto 8"/>
          <p:cNvSpPr txBox="1"/>
          <p:nvPr/>
        </p:nvSpPr>
        <p:spPr>
          <a:xfrm>
            <a:off x="552450" y="4286807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800" b="1" dirty="0" smtClean="0"/>
              <a:t>Organizadoras:</a:t>
            </a:r>
            <a:endParaRPr lang="es-EC" sz="28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2952750" y="5223796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 smtClean="0"/>
              <a:t>Riva Quiroga</a:t>
            </a:r>
          </a:p>
          <a:p>
            <a:r>
              <a:rPr lang="es-EC" dirty="0" smtClean="0"/>
              <a:t>Twitter: @</a:t>
            </a:r>
            <a:r>
              <a:rPr lang="es-EC" dirty="0" err="1" smtClean="0"/>
              <a:t>rivaquiroga</a:t>
            </a:r>
            <a:endParaRPr lang="es-EC" dirty="0"/>
          </a:p>
        </p:txBody>
      </p:sp>
      <p:sp>
        <p:nvSpPr>
          <p:cNvPr id="11" name="CuadroTexto 10"/>
          <p:cNvSpPr txBox="1"/>
          <p:nvPr/>
        </p:nvSpPr>
        <p:spPr>
          <a:xfrm>
            <a:off x="8149768" y="5213307"/>
            <a:ext cx="3108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 smtClean="0"/>
              <a:t>Gabriela Sandoval</a:t>
            </a:r>
          </a:p>
          <a:p>
            <a:r>
              <a:rPr lang="es-EC" dirty="0" smtClean="0"/>
              <a:t>Twitter: @</a:t>
            </a:r>
            <a:r>
              <a:rPr lang="es-EC" dirty="0" err="1" smtClean="0"/>
              <a:t>GabySandovalM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493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864096" y="3580570"/>
            <a:ext cx="75296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400" dirty="0" smtClean="0">
                <a:latin typeface="Graphik Meetup"/>
              </a:rPr>
              <a:t>Aprender a hablar en R: instalación y primeros pasos </a:t>
            </a:r>
            <a:endParaRPr lang="es-EC" sz="2400" dirty="0"/>
          </a:p>
        </p:txBody>
      </p:sp>
      <p:sp>
        <p:nvSpPr>
          <p:cNvPr id="5" name="Shape 199"/>
          <p:cNvSpPr txBox="1">
            <a:spLocks/>
          </p:cNvSpPr>
          <p:nvPr/>
        </p:nvSpPr>
        <p:spPr>
          <a:xfrm>
            <a:off x="464457" y="315328"/>
            <a:ext cx="10189029" cy="1484443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181818"/>
              </a:buClr>
              <a:buFont typeface="Helvetica Neue"/>
              <a:buNone/>
              <a:defRPr sz="4400" kern="12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s-EC" sz="4800" dirty="0" smtClean="0">
                <a:solidFill>
                  <a:srgbClr val="88398A"/>
                </a:solidFill>
              </a:rPr>
              <a:t>Hoy</a:t>
            </a:r>
            <a:r>
              <a:rPr lang="en" sz="4800" dirty="0">
                <a:solidFill>
                  <a:srgbClr val="88398A"/>
                </a:solidFill>
              </a:rPr>
              <a:t>: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864096" y="4545857"/>
            <a:ext cx="6109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400" dirty="0">
                <a:latin typeface="Graphik Meetup"/>
              </a:rPr>
              <a:t>Exploración y visualización de datos con R </a:t>
            </a:r>
            <a:endParaRPr lang="es-EC" sz="2400" dirty="0"/>
          </a:p>
        </p:txBody>
      </p:sp>
      <p:sp>
        <p:nvSpPr>
          <p:cNvPr id="7" name="Shape 733"/>
          <p:cNvSpPr/>
          <p:nvPr/>
        </p:nvSpPr>
        <p:spPr>
          <a:xfrm>
            <a:off x="1462847" y="4638324"/>
            <a:ext cx="203200" cy="17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4023" y="119662"/>
                </a:moveTo>
                <a:lnTo>
                  <a:pt x="44023" y="119662"/>
                </a:lnTo>
                <a:cubicBezTo>
                  <a:pt x="40828" y="119662"/>
                  <a:pt x="37988" y="116629"/>
                  <a:pt x="34792" y="113595"/>
                </a:cubicBezTo>
                <a:cubicBezTo>
                  <a:pt x="3195" y="74831"/>
                  <a:pt x="3195" y="74831"/>
                  <a:pt x="3195" y="74831"/>
                </a:cubicBezTo>
                <a:cubicBezTo>
                  <a:pt x="0" y="68764"/>
                  <a:pt x="0" y="63033"/>
                  <a:pt x="6390" y="60000"/>
                </a:cubicBezTo>
                <a:cubicBezTo>
                  <a:pt x="12781" y="53932"/>
                  <a:pt x="18816" y="56629"/>
                  <a:pt x="22011" y="60000"/>
                </a:cubicBezTo>
                <a:cubicBezTo>
                  <a:pt x="44023" y="86966"/>
                  <a:pt x="44023" y="86966"/>
                  <a:pt x="44023" y="86966"/>
                </a:cubicBezTo>
                <a:cubicBezTo>
                  <a:pt x="94437" y="9101"/>
                  <a:pt x="94437" y="9101"/>
                  <a:pt x="94437" y="9101"/>
                </a:cubicBezTo>
                <a:cubicBezTo>
                  <a:pt x="100828" y="3033"/>
                  <a:pt x="106863" y="0"/>
                  <a:pt x="113254" y="3033"/>
                </a:cubicBezTo>
                <a:cubicBezTo>
                  <a:pt x="119644" y="6067"/>
                  <a:pt x="119644" y="15168"/>
                  <a:pt x="116449" y="20898"/>
                </a:cubicBezTo>
                <a:cubicBezTo>
                  <a:pt x="56804" y="113595"/>
                  <a:pt x="56804" y="113595"/>
                  <a:pt x="56804" y="113595"/>
                </a:cubicBezTo>
                <a:cubicBezTo>
                  <a:pt x="53609" y="116629"/>
                  <a:pt x="50414" y="119662"/>
                  <a:pt x="44023" y="11966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42600" tIns="21300" rIns="42600" bIns="21300" anchor="ctr" anchorCtr="0">
            <a:noAutofit/>
          </a:bodyPr>
          <a:lstStyle/>
          <a:p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733"/>
          <p:cNvSpPr/>
          <p:nvPr/>
        </p:nvSpPr>
        <p:spPr>
          <a:xfrm>
            <a:off x="1502894" y="3726402"/>
            <a:ext cx="203200" cy="17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4023" y="119662"/>
                </a:moveTo>
                <a:lnTo>
                  <a:pt x="44023" y="119662"/>
                </a:lnTo>
                <a:cubicBezTo>
                  <a:pt x="40828" y="119662"/>
                  <a:pt x="37988" y="116629"/>
                  <a:pt x="34792" y="113595"/>
                </a:cubicBezTo>
                <a:cubicBezTo>
                  <a:pt x="3195" y="74831"/>
                  <a:pt x="3195" y="74831"/>
                  <a:pt x="3195" y="74831"/>
                </a:cubicBezTo>
                <a:cubicBezTo>
                  <a:pt x="0" y="68764"/>
                  <a:pt x="0" y="63033"/>
                  <a:pt x="6390" y="60000"/>
                </a:cubicBezTo>
                <a:cubicBezTo>
                  <a:pt x="12781" y="53932"/>
                  <a:pt x="18816" y="56629"/>
                  <a:pt x="22011" y="60000"/>
                </a:cubicBezTo>
                <a:cubicBezTo>
                  <a:pt x="44023" y="86966"/>
                  <a:pt x="44023" y="86966"/>
                  <a:pt x="44023" y="86966"/>
                </a:cubicBezTo>
                <a:cubicBezTo>
                  <a:pt x="94437" y="9101"/>
                  <a:pt x="94437" y="9101"/>
                  <a:pt x="94437" y="9101"/>
                </a:cubicBezTo>
                <a:cubicBezTo>
                  <a:pt x="100828" y="3033"/>
                  <a:pt x="106863" y="0"/>
                  <a:pt x="113254" y="3033"/>
                </a:cubicBezTo>
                <a:cubicBezTo>
                  <a:pt x="119644" y="6067"/>
                  <a:pt x="119644" y="15168"/>
                  <a:pt x="116449" y="20898"/>
                </a:cubicBezTo>
                <a:cubicBezTo>
                  <a:pt x="56804" y="113595"/>
                  <a:pt x="56804" y="113595"/>
                  <a:pt x="56804" y="113595"/>
                </a:cubicBezTo>
                <a:cubicBezTo>
                  <a:pt x="53609" y="116629"/>
                  <a:pt x="50414" y="119662"/>
                  <a:pt x="44023" y="11966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42600" tIns="21300" rIns="42600" bIns="21300" anchor="ctr" anchorCtr="0">
            <a:noAutofit/>
          </a:bodyPr>
          <a:lstStyle/>
          <a:p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911110" y="1615105"/>
            <a:ext cx="31577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800" dirty="0" smtClean="0">
                <a:solidFill>
                  <a:srgbClr val="88398A"/>
                </a:solidFill>
              </a:rPr>
              <a:t>¿Qué hay de nuevo?</a:t>
            </a:r>
            <a:endParaRPr lang="en" sz="2800" dirty="0">
              <a:solidFill>
                <a:srgbClr val="88398A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911110" y="2636107"/>
            <a:ext cx="1707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800" dirty="0" smtClean="0">
                <a:solidFill>
                  <a:srgbClr val="88398A"/>
                </a:solidFill>
              </a:rPr>
              <a:t>Tutoriales:</a:t>
            </a:r>
            <a:endParaRPr lang="en" sz="2800" dirty="0">
              <a:solidFill>
                <a:srgbClr val="88398A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911109" y="5511144"/>
            <a:ext cx="1539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800" dirty="0" smtClean="0">
                <a:solidFill>
                  <a:srgbClr val="88398A"/>
                </a:solidFill>
              </a:rPr>
              <a:t>Socializar</a:t>
            </a:r>
            <a:endParaRPr lang="en" sz="2800" dirty="0">
              <a:solidFill>
                <a:srgbClr val="8839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2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" y="1584958"/>
            <a:ext cx="4762501" cy="381000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47699" y="6116418"/>
            <a:ext cx="45529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400" dirty="0"/>
              <a:t>http://www.masalmon.eu/2017/10/06/globalrladiestour/</a:t>
            </a:r>
          </a:p>
        </p:txBody>
      </p:sp>
      <p:sp>
        <p:nvSpPr>
          <p:cNvPr id="4" name="Rectángulo 3"/>
          <p:cNvSpPr/>
          <p:nvPr/>
        </p:nvSpPr>
        <p:spPr>
          <a:xfrm>
            <a:off x="647699" y="5731697"/>
            <a:ext cx="42862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400" dirty="0" smtClean="0"/>
              <a:t>Elaborado por: </a:t>
            </a:r>
            <a:r>
              <a:rPr lang="es-EC" sz="1400" dirty="0" err="1" smtClean="0"/>
              <a:t>Maëlle</a:t>
            </a:r>
            <a:r>
              <a:rPr lang="es-EC" sz="1400" dirty="0" smtClean="0"/>
              <a:t> Salmon</a:t>
            </a:r>
            <a:endParaRPr lang="es-EC" sz="1400" dirty="0"/>
          </a:p>
          <a:p>
            <a:endParaRPr lang="es-EC" sz="1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380" y="1463037"/>
            <a:ext cx="6583620" cy="393192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722680" y="5731696"/>
            <a:ext cx="55739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400" dirty="0"/>
              <a:t>Fuente: https://www.meetup.com/es/topics/r-ladies/</a:t>
            </a:r>
          </a:p>
          <a:p>
            <a:endParaRPr lang="es-EC" sz="1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552450" y="685800"/>
            <a:ext cx="605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800" b="1" dirty="0" smtClean="0"/>
              <a:t>Lo más reciente:</a:t>
            </a:r>
            <a:endParaRPr lang="es-EC" sz="2800" b="1" dirty="0"/>
          </a:p>
        </p:txBody>
      </p:sp>
    </p:spTree>
    <p:extLst>
      <p:ext uri="{BB962C8B-B14F-4D97-AF65-F5344CB8AC3E}">
        <p14:creationId xmlns:p14="http://schemas.microsoft.com/office/powerpoint/2010/main" val="158869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857250"/>
            <a:ext cx="9077325" cy="5067300"/>
          </a:xfrm>
          <a:prstGeom prst="rect">
            <a:avLst/>
          </a:prstGeom>
        </p:spPr>
      </p:pic>
      <p:cxnSp>
        <p:nvCxnSpPr>
          <p:cNvPr id="4" name="Conector recto de flecha 3"/>
          <p:cNvCxnSpPr/>
          <p:nvPr/>
        </p:nvCxnSpPr>
        <p:spPr>
          <a:xfrm>
            <a:off x="4362450" y="2019300"/>
            <a:ext cx="3028950" cy="167640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7658100" y="3543300"/>
            <a:ext cx="17616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200" b="1" dirty="0" smtClean="0">
                <a:solidFill>
                  <a:srgbClr val="7030A0"/>
                </a:solidFill>
              </a:rPr>
              <a:t>172 </a:t>
            </a:r>
          </a:p>
          <a:p>
            <a:r>
              <a:rPr lang="es-EC" sz="3200" b="1" dirty="0" smtClean="0">
                <a:solidFill>
                  <a:srgbClr val="7030A0"/>
                </a:solidFill>
              </a:rPr>
              <a:t>R-Ladies </a:t>
            </a:r>
            <a:endParaRPr lang="es-EC" sz="3200" b="1" dirty="0">
              <a:solidFill>
                <a:srgbClr val="7030A0"/>
              </a:solidFill>
            </a:endParaRPr>
          </a:p>
        </p:txBody>
      </p:sp>
      <p:pic>
        <p:nvPicPr>
          <p:cNvPr id="6" name="Picture 2" descr="Resultado de imagen para pasa la voz megafo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526" y="2857500"/>
            <a:ext cx="2207034" cy="239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22" y="276225"/>
            <a:ext cx="1723027" cy="7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3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955"/>
          <a:stretch/>
        </p:blipFill>
        <p:spPr>
          <a:xfrm>
            <a:off x="609600" y="1612384"/>
            <a:ext cx="9303657" cy="4887161"/>
          </a:xfrm>
          <a:prstGeom prst="rect">
            <a:avLst/>
          </a:prstGeom>
        </p:spPr>
      </p:pic>
      <p:sp>
        <p:nvSpPr>
          <p:cNvPr id="5" name="Shape 199"/>
          <p:cNvSpPr txBox="1">
            <a:spLocks/>
          </p:cNvSpPr>
          <p:nvPr/>
        </p:nvSpPr>
        <p:spPr>
          <a:xfrm>
            <a:off x="464457" y="315328"/>
            <a:ext cx="10189029" cy="1484443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181818"/>
              </a:buClr>
              <a:buFont typeface="Helvetica Neue"/>
              <a:buNone/>
              <a:defRPr sz="4400" kern="12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" sz="4800" dirty="0" smtClean="0">
                <a:solidFill>
                  <a:srgbClr val="88398A"/>
                </a:solidFill>
              </a:rPr>
              <a:t>Nuevo: Canal en Slack</a:t>
            </a:r>
            <a:endParaRPr lang="en" sz="4800" dirty="0">
              <a:solidFill>
                <a:srgbClr val="88398A"/>
              </a:solidFill>
            </a:endParaRPr>
          </a:p>
        </p:txBody>
      </p:sp>
      <p:pic>
        <p:nvPicPr>
          <p:cNvPr id="2054" name="Picture 6" descr="Resultado de imagen para icono sl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60" y="126643"/>
            <a:ext cx="1353911" cy="135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6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1125900" y="563333"/>
            <a:ext cx="4302400" cy="1143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sz="4800" dirty="0"/>
              <a:t>Involúcrate</a:t>
            </a:r>
          </a:p>
        </p:txBody>
      </p:sp>
      <p:cxnSp>
        <p:nvCxnSpPr>
          <p:cNvPr id="188" name="Shape 188"/>
          <p:cNvCxnSpPr/>
          <p:nvPr/>
        </p:nvCxnSpPr>
        <p:spPr>
          <a:xfrm>
            <a:off x="16233" y="2596200"/>
            <a:ext cx="12174000" cy="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9" name="Shape 189"/>
          <p:cNvSpPr/>
          <p:nvPr/>
        </p:nvSpPr>
        <p:spPr>
          <a:xfrm>
            <a:off x="1274200" y="2450000"/>
            <a:ext cx="292400" cy="292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0" name="Shape 190"/>
          <p:cNvSpPr/>
          <p:nvPr/>
        </p:nvSpPr>
        <p:spPr>
          <a:xfrm>
            <a:off x="5214800" y="2450000"/>
            <a:ext cx="292400" cy="292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1" name="Shape 191"/>
          <p:cNvSpPr/>
          <p:nvPr/>
        </p:nvSpPr>
        <p:spPr>
          <a:xfrm>
            <a:off x="9155400" y="2450000"/>
            <a:ext cx="292400" cy="292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2" name="Shape 192"/>
          <p:cNvSpPr txBox="1"/>
          <p:nvPr/>
        </p:nvSpPr>
        <p:spPr>
          <a:xfrm>
            <a:off x="368868" y="2960833"/>
            <a:ext cx="3716400" cy="280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Aprende	</a:t>
            </a:r>
          </a:p>
          <a:p>
            <a:pPr marL="609585" indent="-457189"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s-EC" sz="2400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Ú</a:t>
            </a:r>
            <a:r>
              <a:rPr lang="en" sz="2400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nete al grupo de Meetup, asiste a los eventos.</a:t>
            </a:r>
          </a:p>
          <a:p>
            <a:pPr marL="609585" indent="-457189"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2400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Siguénos en redes sociales.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4056239" y="2960833"/>
            <a:ext cx="3716400" cy="280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Contribuye</a:t>
            </a:r>
          </a:p>
          <a:p>
            <a:pPr marL="609585" indent="-457189"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2400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Participa en Slack y </a:t>
            </a:r>
            <a:r>
              <a:rPr lang="en" sz="2400" dirty="0" smtClean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</a:t>
            </a:r>
            <a:r>
              <a:rPr lang="en" sz="2400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Gituhub</a:t>
            </a:r>
          </a:p>
          <a:p>
            <a:pPr marL="609585" indent="-457189"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2400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Pregunta y resuelve dudas sobre R.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7801668" y="2917548"/>
            <a:ext cx="4129075" cy="280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32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Organiza</a:t>
            </a:r>
          </a:p>
          <a:p>
            <a:pPr marL="609585" indent="-457189"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s-EC" sz="2400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Lidera</a:t>
            </a:r>
            <a:r>
              <a:rPr lang="en" sz="2400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un taller</a:t>
            </a:r>
          </a:p>
          <a:p>
            <a:pPr marL="609585" indent="-457189"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2400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</a:t>
            </a:r>
          </a:p>
          <a:p>
            <a:pPr marL="609585" indent="-457189"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2400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 un sponsor</a:t>
            </a:r>
          </a:p>
          <a:p>
            <a:pPr marL="609585" indent="-457189"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24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 un co-organizador</a:t>
            </a:r>
          </a:p>
        </p:txBody>
      </p:sp>
    </p:spTree>
    <p:extLst>
      <p:ext uri="{BB962C8B-B14F-4D97-AF65-F5344CB8AC3E}">
        <p14:creationId xmlns:p14="http://schemas.microsoft.com/office/powerpoint/2010/main" val="353335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922700" y="563333"/>
            <a:ext cx="6639243" cy="1143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sz="4800" dirty="0">
                <a:solidFill>
                  <a:srgbClr val="88398A"/>
                </a:solidFill>
              </a:rPr>
              <a:t>Redes Sociales!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2475728" y="1488819"/>
            <a:ext cx="8613186" cy="5216781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>
              <a:lnSpc>
                <a:spcPct val="115000"/>
              </a:lnSpc>
              <a:spcBef>
                <a:spcPts val="1333"/>
              </a:spcBef>
            </a:pPr>
            <a:r>
              <a:rPr lang="en" sz="2400" b="1" dirty="0" smtClean="0"/>
              <a:t>Twitter:</a:t>
            </a:r>
            <a:r>
              <a:rPr lang="en" sz="2400" dirty="0" smtClean="0"/>
              <a:t> </a:t>
            </a:r>
            <a:r>
              <a:rPr lang="en" sz="2400" u="sng" dirty="0" smtClean="0">
                <a:solidFill>
                  <a:schemeClr val="hlink"/>
                </a:solidFill>
                <a:hlinkClick r:id="rId3"/>
              </a:rPr>
              <a:t>@RLadiesGlobal</a:t>
            </a:r>
            <a:r>
              <a:rPr lang="en" sz="2400" dirty="0" smtClean="0"/>
              <a:t> / </a:t>
            </a:r>
            <a:r>
              <a:rPr lang="en" sz="2400" u="sng" dirty="0" smtClean="0">
                <a:solidFill>
                  <a:schemeClr val="hlink"/>
                </a:solidFill>
                <a:hlinkClick r:id="rId4"/>
              </a:rPr>
              <a:t>@RLadies</a:t>
            </a:r>
            <a:r>
              <a:rPr lang="en" sz="2400" u="sng" dirty="0" smtClean="0">
                <a:solidFill>
                  <a:schemeClr val="hlink"/>
                </a:solidFill>
              </a:rPr>
              <a:t>Santiago</a:t>
            </a:r>
          </a:p>
          <a:p>
            <a:pPr marL="609585" indent="-304792">
              <a:lnSpc>
                <a:spcPct val="115000"/>
              </a:lnSpc>
              <a:spcBef>
                <a:spcPts val="1333"/>
              </a:spcBef>
            </a:pPr>
            <a:r>
              <a:rPr lang="en" sz="2400" b="1" dirty="0" smtClean="0">
                <a:solidFill>
                  <a:schemeClr val="tx1"/>
                </a:solidFill>
              </a:rPr>
              <a:t>Facebok:</a:t>
            </a:r>
            <a:r>
              <a:rPr lang="en" sz="2400" b="1" u="sng" dirty="0" smtClean="0">
                <a:solidFill>
                  <a:schemeClr val="tx1"/>
                </a:solidFill>
              </a:rPr>
              <a:t> </a:t>
            </a:r>
            <a:r>
              <a:rPr lang="es-EC" sz="2400" u="sng" dirty="0">
                <a:solidFill>
                  <a:schemeClr val="hlink"/>
                </a:solidFill>
              </a:rPr>
              <a:t>https://www.facebook.com/RLadiesSantiago/</a:t>
            </a:r>
            <a:endParaRPr lang="en" sz="2400" u="sng" dirty="0">
              <a:solidFill>
                <a:schemeClr val="hlink"/>
              </a:solidFill>
            </a:endParaRPr>
          </a:p>
          <a:p>
            <a:pPr marL="609585" indent="-304792">
              <a:lnSpc>
                <a:spcPct val="115000"/>
              </a:lnSpc>
            </a:pPr>
            <a:r>
              <a:rPr lang="en" sz="2400" b="1" dirty="0"/>
              <a:t>Meetup:</a:t>
            </a:r>
            <a:r>
              <a:rPr lang="en" sz="2400" dirty="0"/>
              <a:t> </a:t>
            </a:r>
            <a:r>
              <a:rPr lang="es-EC" sz="2400" u="sng" dirty="0">
                <a:solidFill>
                  <a:schemeClr val="hlink"/>
                </a:solidFill>
                <a:hlinkClick r:id="rId5"/>
              </a:rPr>
              <a:t>https://www.meetup.com/es/rladies-scl</a:t>
            </a:r>
            <a:endParaRPr lang="en" sz="2400" u="sng" dirty="0">
              <a:solidFill>
                <a:schemeClr val="hlink"/>
              </a:solidFill>
              <a:hlinkClick r:id="rId5"/>
            </a:endParaRPr>
          </a:p>
          <a:p>
            <a:pPr marL="609585" indent="-304792">
              <a:lnSpc>
                <a:spcPct val="115000"/>
              </a:lnSpc>
            </a:pPr>
            <a:r>
              <a:rPr lang="en" sz="2400" b="1" dirty="0" smtClean="0"/>
              <a:t>Github</a:t>
            </a:r>
            <a:r>
              <a:rPr lang="en" sz="2400" b="1" dirty="0"/>
              <a:t>:</a:t>
            </a:r>
            <a:r>
              <a:rPr lang="en" sz="2400" dirty="0"/>
              <a:t>  </a:t>
            </a:r>
            <a:r>
              <a:rPr lang="en" sz="2400" u="sng" dirty="0">
                <a:solidFill>
                  <a:schemeClr val="hlink"/>
                </a:solidFill>
                <a:hlinkClick r:id="rId6"/>
              </a:rPr>
              <a:t>https://</a:t>
            </a:r>
            <a:r>
              <a:rPr lang="en" sz="2400" u="sng" dirty="0" smtClean="0">
                <a:solidFill>
                  <a:schemeClr val="hlink"/>
                </a:solidFill>
                <a:hlinkClick r:id="rId6"/>
              </a:rPr>
              <a:t>github.com/rladies-santiago</a:t>
            </a:r>
          </a:p>
          <a:p>
            <a:pPr marL="1219170" lvl="1" indent="-304792">
              <a:lnSpc>
                <a:spcPct val="115000"/>
              </a:lnSpc>
            </a:pPr>
            <a:r>
              <a:rPr lang="en" sz="1800" dirty="0" smtClean="0"/>
              <a:t>Las presentaciones de cada meetup se muestran aquí</a:t>
            </a:r>
          </a:p>
          <a:p>
            <a:pPr marL="609585" indent="-304792">
              <a:lnSpc>
                <a:spcPct val="115000"/>
              </a:lnSpc>
              <a:spcBef>
                <a:spcPts val="1333"/>
              </a:spcBef>
            </a:pPr>
            <a:r>
              <a:rPr lang="en" sz="2400" b="1" dirty="0" smtClean="0"/>
              <a:t>Email</a:t>
            </a:r>
            <a:r>
              <a:rPr lang="en" sz="2400" b="1" dirty="0"/>
              <a:t>:</a:t>
            </a:r>
            <a:r>
              <a:rPr lang="en" sz="2400" dirty="0"/>
              <a:t> </a:t>
            </a:r>
            <a:r>
              <a:rPr lang="en" sz="2400" u="sng" dirty="0">
                <a:solidFill>
                  <a:schemeClr val="hlink"/>
                </a:solidFill>
                <a:hlinkClick r:id="rId7"/>
              </a:rPr>
              <a:t>info@rladies.org</a:t>
            </a:r>
            <a:r>
              <a:rPr lang="en" sz="2400" dirty="0"/>
              <a:t> / </a:t>
            </a:r>
            <a:r>
              <a:rPr lang="en" sz="2400" u="sng" dirty="0" smtClean="0">
                <a:solidFill>
                  <a:schemeClr val="hlink"/>
                </a:solidFill>
                <a:hlinkClick r:id="rId8"/>
              </a:rPr>
              <a:t>santiago@rladies.org</a:t>
            </a:r>
            <a:endParaRPr lang="en" sz="2400" u="sng" dirty="0" smtClean="0">
              <a:solidFill>
                <a:schemeClr val="hlink"/>
              </a:solidFill>
            </a:endParaRPr>
          </a:p>
          <a:p>
            <a:pPr marL="609585" indent="-304792">
              <a:lnSpc>
                <a:spcPct val="115000"/>
              </a:lnSpc>
              <a:spcBef>
                <a:spcPts val="1333"/>
              </a:spcBef>
            </a:pPr>
            <a:r>
              <a:rPr lang="en" sz="2400" b="1" dirty="0" smtClean="0"/>
              <a:t>Slack: </a:t>
            </a:r>
            <a:r>
              <a:rPr lang="en" sz="2400" dirty="0" smtClean="0"/>
              <a:t>#rladies-santiago</a:t>
            </a:r>
            <a:endParaRPr lang="en" sz="2400" dirty="0">
              <a:hlinkClick r:id="rId9"/>
            </a:endParaRPr>
          </a:p>
          <a:p>
            <a:pPr marL="609585" indent="-304792">
              <a:lnSpc>
                <a:spcPct val="115000"/>
              </a:lnSpc>
            </a:pPr>
            <a:r>
              <a:rPr lang="en" sz="2400" b="1" dirty="0"/>
              <a:t>Website</a:t>
            </a:r>
            <a:r>
              <a:rPr lang="en" sz="2400" dirty="0"/>
              <a:t>: </a:t>
            </a:r>
            <a:r>
              <a:rPr lang="en" sz="2400" u="sng" dirty="0">
                <a:solidFill>
                  <a:schemeClr val="hlink"/>
                </a:solidFill>
                <a:hlinkClick r:id="rId10"/>
              </a:rPr>
              <a:t>https://rladies.org</a:t>
            </a:r>
          </a:p>
          <a:p>
            <a:pPr marL="1219170" lvl="1" indent="-423323">
              <a:lnSpc>
                <a:spcPct val="115000"/>
              </a:lnSpc>
              <a:buSzPct val="100000"/>
            </a:pPr>
            <a:r>
              <a:rPr lang="en" sz="1800" dirty="0"/>
              <a:t>Directorio de R-Ladies</a:t>
            </a:r>
          </a:p>
          <a:p>
            <a:pPr marL="795847" lvl="1">
              <a:lnSpc>
                <a:spcPct val="115000"/>
              </a:lnSpc>
              <a:buSzPct val="100000"/>
              <a:buNone/>
            </a:pPr>
            <a:r>
              <a:rPr lang="en" sz="1800" u="sng" dirty="0">
                <a:solidFill>
                  <a:schemeClr val="hlink"/>
                </a:solidFill>
                <a:hlinkClick r:id="rId11"/>
              </a:rPr>
              <a:t>https://rladies.org/directory/</a:t>
            </a:r>
          </a:p>
          <a:p>
            <a:pPr>
              <a:lnSpc>
                <a:spcPct val="115000"/>
              </a:lnSpc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45978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806450"/>
            <a:ext cx="8763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4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303</Words>
  <Application>Microsoft Office PowerPoint</Application>
  <PresentationFormat>Panorámica</PresentationFormat>
  <Paragraphs>89</Paragraphs>
  <Slides>16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Courier</vt:lpstr>
      <vt:lpstr>Graphik Meetup</vt:lpstr>
      <vt:lpstr>Helvetica Neue</vt:lpstr>
      <vt:lpstr>Tema de Office</vt:lpstr>
      <vt:lpstr>R-Ladies Santiago Segundo MeetUp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Involúcrate</vt:lpstr>
      <vt:lpstr>Redes Sociales!</vt:lpstr>
      <vt:lpstr>Presentación de PowerPoint</vt:lpstr>
      <vt:lpstr>Exploración y visualización de datos con R</vt:lpstr>
      <vt:lpstr>!Hola!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Gabriela Sandoval</dc:creator>
  <cp:lastModifiedBy>Gabriela Sandoval</cp:lastModifiedBy>
  <cp:revision>26</cp:revision>
  <dcterms:created xsi:type="dcterms:W3CDTF">2017-10-14T04:12:54Z</dcterms:created>
  <dcterms:modified xsi:type="dcterms:W3CDTF">2017-10-24T23:29:46Z</dcterms:modified>
</cp:coreProperties>
</file>